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120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3A5F-D411-4F23-9FFB-9448B147E662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1D9E8-0553-4599-ACD9-518F21A984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E32806-6724-4C52-8BCC-69D21DDC0DE9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3D6DB6-FF7F-462A-A952-75E7B9FB833C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Слайды к </a:t>
            </a:r>
            <a:r>
              <a:rPr lang="ru-RU" dirty="0" smtClean="0"/>
              <a:t>лек</a:t>
            </a:r>
            <a:r>
              <a:rPr lang="ru-RU" dirty="0" smtClean="0"/>
              <a:t>ции </a:t>
            </a:r>
            <a:r>
              <a:rPr lang="en-US" smtClean="0"/>
              <a:t>TripleStore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А.Г.Марчук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ru-RU" sz="2800" b="1" smtClean="0"/>
              <a:t>Что такое </a:t>
            </a:r>
            <a:r>
              <a:rPr lang="en-US" sz="2800" b="1" smtClean="0"/>
              <a:t>RDF?</a:t>
            </a:r>
            <a:endParaRPr lang="ru-RU" sz="2800" b="1" smtClean="0"/>
          </a:p>
        </p:txBody>
      </p:sp>
      <p:sp>
        <p:nvSpPr>
          <p:cNvPr id="4" name="Овал 3"/>
          <p:cNvSpPr/>
          <p:nvPr/>
        </p:nvSpPr>
        <p:spPr>
          <a:xfrm>
            <a:off x="3995738" y="1989138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p3817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6011863" y="1989138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" tIns="18000" rIns="18000" bIns="1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o19302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276600" y="2636838"/>
            <a:ext cx="790575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p2817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56100" y="2636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Иванов 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076825" y="2636838"/>
            <a:ext cx="574675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1988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372225" y="2636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000" dirty="0">
                <a:solidFill>
                  <a:schemeClr val="tx1"/>
                </a:solidFill>
              </a:rPr>
              <a:t>НГУ</a:t>
            </a:r>
          </a:p>
        </p:txBody>
      </p:sp>
      <p:sp>
        <p:nvSpPr>
          <p:cNvPr id="10" name="Овал 9"/>
          <p:cNvSpPr/>
          <p:nvPr/>
        </p:nvSpPr>
        <p:spPr>
          <a:xfrm>
            <a:off x="7308850" y="2060575"/>
            <a:ext cx="792163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org-sys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3203575" y="1557338"/>
            <a:ext cx="792163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person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stCxn id="4" idx="6"/>
            <a:endCxn id="5" idx="2"/>
          </p:cNvCxnSpPr>
          <p:nvPr/>
        </p:nvCxnSpPr>
        <p:spPr>
          <a:xfrm>
            <a:off x="4787900" y="2097088"/>
            <a:ext cx="1223963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5" idx="6"/>
            <a:endCxn id="10" idx="2"/>
          </p:cNvCxnSpPr>
          <p:nvPr/>
        </p:nvCxnSpPr>
        <p:spPr>
          <a:xfrm>
            <a:off x="6804025" y="2097088"/>
            <a:ext cx="504825" cy="71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1"/>
            <a:endCxn id="11" idx="5"/>
          </p:cNvCxnSpPr>
          <p:nvPr/>
        </p:nvCxnSpPr>
        <p:spPr>
          <a:xfrm rot="16200000" flipV="1">
            <a:off x="3856038" y="1765300"/>
            <a:ext cx="279400" cy="231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4" idx="0"/>
          </p:cNvCxnSpPr>
          <p:nvPr/>
        </p:nvCxnSpPr>
        <p:spPr>
          <a:xfrm rot="5400000">
            <a:off x="4086226" y="1647825"/>
            <a:ext cx="647700" cy="34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endCxn id="4" idx="7"/>
          </p:cNvCxnSpPr>
          <p:nvPr/>
        </p:nvCxnSpPr>
        <p:spPr>
          <a:xfrm rot="5400000">
            <a:off x="4498181" y="1586707"/>
            <a:ext cx="608013" cy="260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5" idx="1"/>
          </p:cNvCxnSpPr>
          <p:nvPr/>
        </p:nvCxnSpPr>
        <p:spPr>
          <a:xfrm>
            <a:off x="5343525" y="1352550"/>
            <a:ext cx="784225" cy="668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5" idx="0"/>
          </p:cNvCxnSpPr>
          <p:nvPr/>
        </p:nvCxnSpPr>
        <p:spPr>
          <a:xfrm rot="16200000" flipH="1">
            <a:off x="6030913" y="1611313"/>
            <a:ext cx="647700" cy="107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4" idx="3"/>
            <a:endCxn id="6" idx="0"/>
          </p:cNvCxnSpPr>
          <p:nvPr/>
        </p:nvCxnSpPr>
        <p:spPr>
          <a:xfrm rot="5400000">
            <a:off x="3659982" y="2185194"/>
            <a:ext cx="463550" cy="439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4" idx="4"/>
            <a:endCxn id="7" idx="0"/>
          </p:cNvCxnSpPr>
          <p:nvPr/>
        </p:nvCxnSpPr>
        <p:spPr>
          <a:xfrm rot="16200000" flipH="1">
            <a:off x="4302126" y="2295525"/>
            <a:ext cx="431800" cy="25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4" idx="5"/>
            <a:endCxn id="8" idx="0"/>
          </p:cNvCxnSpPr>
          <p:nvPr/>
        </p:nvCxnSpPr>
        <p:spPr>
          <a:xfrm rot="16200000" flipH="1">
            <a:off x="4786313" y="2058988"/>
            <a:ext cx="463550" cy="692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5" idx="4"/>
            <a:endCxn id="9" idx="0"/>
          </p:cNvCxnSpPr>
          <p:nvPr/>
        </p:nvCxnSpPr>
        <p:spPr>
          <a:xfrm rot="16200000" flipH="1">
            <a:off x="6318251" y="2295525"/>
            <a:ext cx="431800" cy="25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6" idx="5"/>
          </p:cNvCxnSpPr>
          <p:nvPr/>
        </p:nvCxnSpPr>
        <p:spPr>
          <a:xfrm rot="16200000" flipH="1">
            <a:off x="3957638" y="2814638"/>
            <a:ext cx="320675" cy="33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6" idx="4"/>
          </p:cNvCxnSpPr>
          <p:nvPr/>
        </p:nvCxnSpPr>
        <p:spPr>
          <a:xfrm rot="16200000" flipH="1">
            <a:off x="3581400" y="2943226"/>
            <a:ext cx="288925" cy="107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12" name="TextBox 56"/>
          <p:cNvSpPr txBox="1">
            <a:spLocks noChangeArrowheads="1"/>
          </p:cNvSpPr>
          <p:nvPr/>
        </p:nvSpPr>
        <p:spPr bwMode="auto">
          <a:xfrm>
            <a:off x="3635375" y="1773238"/>
            <a:ext cx="431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type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3" name="TextBox 57"/>
          <p:cNvSpPr txBox="1">
            <a:spLocks noChangeArrowheads="1"/>
          </p:cNvSpPr>
          <p:nvPr/>
        </p:nvSpPr>
        <p:spPr bwMode="auto">
          <a:xfrm>
            <a:off x="6875463" y="1916113"/>
            <a:ext cx="43338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type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4" name="TextBox 58"/>
          <p:cNvSpPr txBox="1">
            <a:spLocks noChangeArrowheads="1"/>
          </p:cNvSpPr>
          <p:nvPr/>
        </p:nvSpPr>
        <p:spPr bwMode="auto">
          <a:xfrm>
            <a:off x="5076825" y="1844675"/>
            <a:ext cx="6477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Work-in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5" name="TextBox 59"/>
          <p:cNvSpPr txBox="1">
            <a:spLocks noChangeArrowheads="1"/>
          </p:cNvSpPr>
          <p:nvPr/>
        </p:nvSpPr>
        <p:spPr bwMode="auto">
          <a:xfrm>
            <a:off x="6516688" y="2276475"/>
            <a:ext cx="5032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name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6" name="TextBox 60"/>
          <p:cNvSpPr txBox="1">
            <a:spLocks noChangeArrowheads="1"/>
          </p:cNvSpPr>
          <p:nvPr/>
        </p:nvSpPr>
        <p:spPr bwMode="auto">
          <a:xfrm>
            <a:off x="4140200" y="2276475"/>
            <a:ext cx="5032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name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7" name="TextBox 61"/>
          <p:cNvSpPr txBox="1">
            <a:spLocks noChangeArrowheads="1"/>
          </p:cNvSpPr>
          <p:nvPr/>
        </p:nvSpPr>
        <p:spPr bwMode="auto">
          <a:xfrm>
            <a:off x="4932363" y="2205038"/>
            <a:ext cx="5762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birth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8" name="TextBox 62"/>
          <p:cNvSpPr txBox="1">
            <a:spLocks noChangeArrowheads="1"/>
          </p:cNvSpPr>
          <p:nvPr/>
        </p:nvSpPr>
        <p:spPr bwMode="auto">
          <a:xfrm>
            <a:off x="3419475" y="2276475"/>
            <a:ext cx="5762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father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19" name="TextBox 63"/>
          <p:cNvSpPr txBox="1">
            <a:spLocks noChangeArrowheads="1"/>
          </p:cNvSpPr>
          <p:nvPr/>
        </p:nvSpPr>
        <p:spPr bwMode="auto">
          <a:xfrm>
            <a:off x="539750" y="1844675"/>
            <a:ext cx="16557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Фрагмент сети </a:t>
            </a:r>
            <a:r>
              <a:rPr lang="en-US">
                <a:latin typeface="Calibri" pitchFamily="34" charset="0"/>
              </a:rPr>
              <a:t>RDF</a:t>
            </a:r>
            <a:endParaRPr lang="ru-RU">
              <a:latin typeface="Calibri" pitchFamily="34" charset="0"/>
            </a:endParaRPr>
          </a:p>
        </p:txBody>
      </p:sp>
      <p:sp>
        <p:nvSpPr>
          <p:cNvPr id="12320" name="TextBox 64"/>
          <p:cNvSpPr txBox="1">
            <a:spLocks noChangeArrowheads="1"/>
          </p:cNvSpPr>
          <p:nvPr/>
        </p:nvSpPr>
        <p:spPr bwMode="auto">
          <a:xfrm>
            <a:off x="539750" y="3716338"/>
            <a:ext cx="17287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Базовые элементы</a:t>
            </a:r>
          </a:p>
        </p:txBody>
      </p:sp>
      <p:sp>
        <p:nvSpPr>
          <p:cNvPr id="12321" name="TextBox 65"/>
          <p:cNvSpPr txBox="1">
            <a:spLocks noChangeArrowheads="1"/>
          </p:cNvSpPr>
          <p:nvPr/>
        </p:nvSpPr>
        <p:spPr bwMode="auto">
          <a:xfrm>
            <a:off x="539750" y="5229225"/>
            <a:ext cx="1800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XML </a:t>
            </a:r>
            <a:r>
              <a:rPr lang="ru-RU">
                <a:latin typeface="Calibri" pitchFamily="34" charset="0"/>
              </a:rPr>
              <a:t>представление</a:t>
            </a:r>
          </a:p>
        </p:txBody>
      </p:sp>
      <p:sp>
        <p:nvSpPr>
          <p:cNvPr id="67" name="Овал 66"/>
          <p:cNvSpPr/>
          <p:nvPr/>
        </p:nvSpPr>
        <p:spPr>
          <a:xfrm>
            <a:off x="3581400" y="3657600"/>
            <a:ext cx="792163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id1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8" name="Овал 67"/>
          <p:cNvSpPr/>
          <p:nvPr/>
        </p:nvSpPr>
        <p:spPr>
          <a:xfrm>
            <a:off x="5237163" y="3657600"/>
            <a:ext cx="792162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id2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3581400" y="4160838"/>
            <a:ext cx="792163" cy="215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id3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381625" y="4160838"/>
            <a:ext cx="576263" cy="215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tx1"/>
                </a:solidFill>
              </a:rPr>
              <a:t>data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71" name="Прямая со стрелкой 70"/>
          <p:cNvCxnSpPr>
            <a:stCxn id="67" idx="6"/>
            <a:endCxn id="68" idx="2"/>
          </p:cNvCxnSpPr>
          <p:nvPr/>
        </p:nvCxnSpPr>
        <p:spPr>
          <a:xfrm>
            <a:off x="4373563" y="3765550"/>
            <a:ext cx="863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69" idx="6"/>
            <a:endCxn id="70" idx="1"/>
          </p:cNvCxnSpPr>
          <p:nvPr/>
        </p:nvCxnSpPr>
        <p:spPr>
          <a:xfrm>
            <a:off x="4373563" y="4268788"/>
            <a:ext cx="1008062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28" name="TextBox 78"/>
          <p:cNvSpPr txBox="1">
            <a:spLocks noChangeArrowheads="1"/>
          </p:cNvSpPr>
          <p:nvPr/>
        </p:nvSpPr>
        <p:spPr bwMode="auto">
          <a:xfrm>
            <a:off x="4589463" y="3513138"/>
            <a:ext cx="5032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P1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29" name="TextBox 79"/>
          <p:cNvSpPr txBox="1">
            <a:spLocks noChangeArrowheads="1"/>
          </p:cNvSpPr>
          <p:nvPr/>
        </p:nvSpPr>
        <p:spPr bwMode="auto">
          <a:xfrm>
            <a:off x="4660900" y="4017963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P2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2330" name="TextBox 80"/>
          <p:cNvSpPr txBox="1">
            <a:spLocks noChangeArrowheads="1"/>
          </p:cNvSpPr>
          <p:nvPr/>
        </p:nvSpPr>
        <p:spPr bwMode="auto">
          <a:xfrm>
            <a:off x="3492500" y="4652963"/>
            <a:ext cx="4535488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&lt;rdf:RDF&gt;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&lt;person rdf:about=“p3817”&gt;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&lt;name&gt;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Иванов Иван Иванович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&lt;/name&gt;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&lt;birth&gt;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1988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&lt;/birth&gt;</a:t>
            </a:r>
            <a:endParaRPr lang="ru-RU" sz="1200" b="1">
              <a:latin typeface="Courier New" pitchFamily="49" charset="0"/>
              <a:cs typeface="Courier New" pitchFamily="49" charset="0"/>
            </a:endParaRPr>
          </a:p>
          <a:p>
            <a:r>
              <a:rPr lang="ru-RU" sz="1200" b="1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&lt;work-in rdf:resource=“o19302”/&gt;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&lt;/person&gt;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&lt;org-sys rdf:about=“o19302”&gt;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    &lt;name&gt;</a:t>
            </a:r>
            <a:r>
              <a:rPr lang="ru-RU" sz="1200" b="1">
                <a:latin typeface="Courier New" pitchFamily="49" charset="0"/>
                <a:cs typeface="Courier New" pitchFamily="49" charset="0"/>
              </a:rPr>
              <a:t>НГУ</a:t>
            </a:r>
            <a:r>
              <a:rPr lang="en-US" sz="1200" b="1">
                <a:latin typeface="Courier New" pitchFamily="49" charset="0"/>
                <a:cs typeface="Courier New" pitchFamily="49" charset="0"/>
              </a:rPr>
              <a:t>&lt;/name&gt;    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    &lt;/org-sys&gt;</a:t>
            </a:r>
          </a:p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&lt;/rdf:RDF&gt;</a:t>
            </a:r>
            <a:endParaRPr lang="ru-RU" sz="12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331" name="TextBox 42"/>
          <p:cNvSpPr txBox="1">
            <a:spLocks noChangeArrowheads="1"/>
          </p:cNvSpPr>
          <p:nvPr/>
        </p:nvSpPr>
        <p:spPr bwMode="auto">
          <a:xfrm>
            <a:off x="6858000" y="3429000"/>
            <a:ext cx="1981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alibri" pitchFamily="34" charset="0"/>
              </a:rPr>
              <a:t>Предикатное представление:</a:t>
            </a:r>
          </a:p>
          <a:p>
            <a:r>
              <a:rPr lang="en-US">
                <a:latin typeface="Calibri" pitchFamily="34" charset="0"/>
              </a:rPr>
              <a:t>P1(id1, id2).</a:t>
            </a:r>
          </a:p>
          <a:p>
            <a:r>
              <a:rPr lang="en-US">
                <a:latin typeface="Calibri" pitchFamily="34" charset="0"/>
              </a:rPr>
              <a:t>P2(id3, data).</a:t>
            </a:r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3152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smtClean="0"/>
              <a:t>Linq – </a:t>
            </a:r>
            <a:r>
              <a:rPr lang="ru-RU" sz="2800" b="1" smtClean="0"/>
              <a:t>стандартный язык осуществления запросов к </a:t>
            </a:r>
            <a:r>
              <a:rPr lang="en-US" sz="2800" b="1" smtClean="0"/>
              <a:t>RDF</a:t>
            </a:r>
            <a:endParaRPr lang="ru-RU" sz="2800" b="1" smtClean="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381000" y="1752600"/>
            <a:ext cx="83058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prefix fog: &lt;http://fogid.net/o/&gt; </a:t>
            </a:r>
          </a:p>
          <a:p>
            <a:r>
              <a:rPr lang="en-US" dirty="0">
                <a:latin typeface="Calibri" pitchFamily="34" charset="0"/>
              </a:rPr>
              <a:t>prefix </a:t>
            </a:r>
            <a:r>
              <a:rPr lang="en-US" dirty="0" err="1">
                <a:latin typeface="Calibri" pitchFamily="34" charset="0"/>
              </a:rPr>
              <a:t>dat</a:t>
            </a:r>
            <a:r>
              <a:rPr lang="en-US" dirty="0">
                <a:latin typeface="Calibri" pitchFamily="34" charset="0"/>
              </a:rPr>
              <a:t>: &lt;http://fogid.net/e/&gt; </a:t>
            </a:r>
          </a:p>
          <a:p>
            <a:r>
              <a:rPr lang="en-US" dirty="0">
                <a:latin typeface="Calibri" pitchFamily="34" charset="0"/>
              </a:rPr>
              <a:t>select ?</a:t>
            </a:r>
            <a:r>
              <a:rPr lang="en-US" dirty="0" err="1">
                <a:latin typeface="Calibri" pitchFamily="34" charset="0"/>
              </a:rPr>
              <a:t>fd</a:t>
            </a:r>
            <a:r>
              <a:rPr lang="en-US" dirty="0">
                <a:latin typeface="Calibri" pitchFamily="34" charset="0"/>
              </a:rPr>
              <a:t> ?td ?</a:t>
            </a:r>
            <a:r>
              <a:rPr lang="en-US" dirty="0" err="1">
                <a:latin typeface="Calibri" pitchFamily="34" charset="0"/>
              </a:rPr>
              <a:t>orgname</a:t>
            </a:r>
            <a:r>
              <a:rPr lang="en-US" dirty="0">
                <a:latin typeface="Calibri" pitchFamily="34" charset="0"/>
              </a:rPr>
              <a:t> ?</a:t>
            </a:r>
            <a:r>
              <a:rPr lang="en-US" dirty="0" err="1">
                <a:latin typeface="Calibri" pitchFamily="34" charset="0"/>
              </a:rPr>
              <a:t>ro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 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{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fog:participant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smtClean="0">
                <a:latin typeface="Calibri" pitchFamily="34" charset="0"/>
              </a:rPr>
              <a:t>dat:piu_200809051791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fog:in</a:t>
            </a:r>
            <a:r>
              <a:rPr lang="en-US" dirty="0" smtClean="0">
                <a:latin typeface="Calibri" pitchFamily="34" charset="0"/>
              </a:rPr>
              <a:t>-org </a:t>
            </a:r>
            <a:r>
              <a:rPr lang="ru-RU" dirty="0" smtClean="0">
                <a:latin typeface="Calibri" pitchFamily="34" charset="0"/>
              </a:rPr>
              <a:t>           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inorg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&lt;</a:t>
            </a:r>
            <a:r>
              <a:rPr lang="en-US" dirty="0">
                <a:latin typeface="Calibri" pitchFamily="34" charset="0"/>
              </a:rPr>
              <a:t>http://www.w3.org/1999/02/22-rdf-syntax-ns#type&gt; </a:t>
            </a:r>
            <a:r>
              <a:rPr lang="ru-RU" dirty="0" smtClean="0">
                <a:latin typeface="Calibri" pitchFamily="34" charset="0"/>
              </a:rPr>
              <a:t>   </a:t>
            </a:r>
            <a:r>
              <a:rPr lang="en-US" dirty="0" err="1" smtClean="0">
                <a:latin typeface="Calibri" pitchFamily="34" charset="0"/>
              </a:rPr>
              <a:t>fog:participation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inorg</a:t>
            </a:r>
            <a:r>
              <a:rPr lang="en-US" dirty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err="1" smtClean="0">
                <a:latin typeface="Calibri" pitchFamily="34" charset="0"/>
              </a:rPr>
              <a:t>fog:name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orgname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fog:from</a:t>
            </a:r>
            <a:r>
              <a:rPr lang="en-US" dirty="0" smtClean="0">
                <a:latin typeface="Calibri" pitchFamily="34" charset="0"/>
              </a:rPr>
              <a:t>-date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fd</a:t>
            </a:r>
            <a:r>
              <a:rPr lang="en-US" dirty="0">
                <a:latin typeface="Calibri" pitchFamily="34" charset="0"/>
              </a:rPr>
              <a:t>}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fog:to</a:t>
            </a:r>
            <a:r>
              <a:rPr lang="en-US" dirty="0" smtClean="0">
                <a:latin typeface="Calibri" pitchFamily="34" charset="0"/>
              </a:rPr>
              <a:t>-date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>
                <a:latin typeface="Calibri" pitchFamily="34" charset="0"/>
              </a:rPr>
              <a:t>td} </a:t>
            </a:r>
          </a:p>
          <a:p>
            <a:r>
              <a:rPr lang="en-US" dirty="0">
                <a:latin typeface="Calibri" pitchFamily="34" charset="0"/>
              </a:rPr>
              <a:t>optional {?s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err="1" smtClean="0">
                <a:latin typeface="Calibri" pitchFamily="34" charset="0"/>
              </a:rPr>
              <a:t>fog:role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  </a:t>
            </a:r>
            <a:r>
              <a:rPr lang="en-US" dirty="0" smtClean="0">
                <a:latin typeface="Calibri" pitchFamily="34" charset="0"/>
              </a:rPr>
              <a:t>?</a:t>
            </a:r>
            <a:r>
              <a:rPr lang="en-US" dirty="0" err="1">
                <a:latin typeface="Calibri" pitchFamily="34" charset="0"/>
              </a:rPr>
              <a:t>ro</a:t>
            </a:r>
            <a:r>
              <a:rPr lang="en-US" dirty="0">
                <a:latin typeface="Calibri" pitchFamily="34" charset="0"/>
              </a:rPr>
              <a:t>} </a:t>
            </a:r>
          </a:p>
          <a:p>
            <a:r>
              <a:rPr lang="en-US" dirty="0">
                <a:latin typeface="Calibri" pitchFamily="34" charset="0"/>
              </a:rPr>
              <a:t>}</a:t>
            </a:r>
            <a:endParaRPr lang="ru-RU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ag\Downloads\lod-cloud20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841652" cy="6741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g\Downloads\lod-cloud2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16" y="404664"/>
            <a:ext cx="9145016" cy="6030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g\Downloads\lod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8315245" cy="72728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191</Words>
  <Application>Microsoft Office PowerPoint</Application>
  <PresentationFormat>Экран (4:3)</PresentationFormat>
  <Paragraphs>55</Paragraphs>
  <Slides>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Слайды к лекции TripleStore</vt:lpstr>
      <vt:lpstr>Что такое RDF?</vt:lpstr>
      <vt:lpstr>Linq – стандартный язык осуществления запросов к RDF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Слайды к лекциям</dc:title>
  <dc:creator>mag</dc:creator>
  <cp:lastModifiedBy>mag</cp:lastModifiedBy>
  <cp:revision>4</cp:revision>
  <dcterms:created xsi:type="dcterms:W3CDTF">2018-10-15T00:14:51Z</dcterms:created>
  <dcterms:modified xsi:type="dcterms:W3CDTF">2018-11-11T04:02:09Z</dcterms:modified>
</cp:coreProperties>
</file>